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96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62422"/>
            <a:ext cx="1853022" cy="467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0295C94-4943-4B4D-AA30-2D186550DE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B10E92F-9D45-4B65-8829-15F7E72531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CC692D-26C6-482F-96EB-2B1CB3232D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4EF860A-2715-4B07-A191-38E59E9432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7395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2ACD97-C32F-446D-8925-DC373A3D09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m.ac.uk/resources/online/all/?id=208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2138626"/>
            <a:ext cx="11465492" cy="210207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Introduction to </a:t>
            </a:r>
            <a:br>
              <a:rPr lang="en-GB" sz="4400" dirty="0"/>
            </a:br>
            <a:r>
              <a:rPr lang="en-GB" sz="4400" dirty="0"/>
              <a:t>Survey Design </a:t>
            </a:r>
            <a:br>
              <a:rPr lang="en-GB" sz="4400" dirty="0"/>
            </a:br>
            <a:r>
              <a:rPr lang="en-GB" sz="3600" dirty="0"/>
              <a:t>for People with Lived Experience</a:t>
            </a:r>
            <a:br>
              <a:rPr lang="en-GB" sz="4400" dirty="0"/>
            </a:br>
            <a:r>
              <a:rPr lang="en-US" sz="3200" dirty="0"/>
              <a:t> 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4572000"/>
            <a:ext cx="11465492" cy="1959179"/>
          </a:xfrm>
        </p:spPr>
        <p:txBody>
          <a:bodyPr>
            <a:normAutofit/>
          </a:bodyPr>
          <a:lstStyle/>
          <a:p>
            <a:r>
              <a:rPr lang="en-GB" dirty="0"/>
              <a:t>Dr Michelle Jones</a:t>
            </a:r>
          </a:p>
          <a:p>
            <a:endParaRPr lang="en-GB" dirty="0"/>
          </a:p>
          <a:p>
            <a:r>
              <a:rPr lang="en-GB" sz="1200" dirty="0">
                <a:latin typeface="+mj-lt"/>
              </a:rPr>
              <a:t>Full resource, see: </a:t>
            </a:r>
            <a:r>
              <a:rPr lang="en-GB" sz="1200" dirty="0">
                <a:solidFill>
                  <a:srgbClr val="A6A6A6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https://www.ncrm.ac.uk/resources/online/all/?id</a:t>
            </a:r>
            <a:r>
              <a:rPr lang="en-GB" sz="1200">
                <a:solidFill>
                  <a:srgbClr val="A6A6A6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=20858</a:t>
            </a:r>
            <a:endParaRPr lang="en-GB" sz="1200">
              <a:solidFill>
                <a:srgbClr val="A6A6A6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6"/>
    </mc:Choice>
    <mc:Fallback xmlns="">
      <p:transition spd="slow" advTm="66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35979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"/>
    </mc:Choice>
    <mc:Fallback xmlns="">
      <p:transition spd="slow" advTm="43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445A7-F32F-1440-9D6C-6A7B9BD644A0}"/>
              </a:ext>
            </a:extLst>
          </p:cNvPr>
          <p:cNvSpPr txBox="1"/>
          <p:nvPr/>
        </p:nvSpPr>
        <p:spPr>
          <a:xfrm>
            <a:off x="671332" y="752354"/>
            <a:ext cx="1024359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Contents: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800" dirty="0"/>
              <a:t>Defining the purpose of the survey</a:t>
            </a:r>
          </a:p>
          <a:p>
            <a:pPr marL="342900" indent="-342900">
              <a:buAutoNum type="arabicPeriod"/>
            </a:pPr>
            <a:r>
              <a:rPr lang="en-US" sz="2800" dirty="0"/>
              <a:t>Ethics and risk mitigations</a:t>
            </a:r>
          </a:p>
          <a:p>
            <a:pPr marL="342900" indent="-342900">
              <a:buAutoNum type="arabicPeriod"/>
            </a:pPr>
            <a:r>
              <a:rPr lang="en-US" sz="2800" dirty="0"/>
              <a:t>Building the survey</a:t>
            </a:r>
          </a:p>
          <a:p>
            <a:pPr marL="342900" indent="-342900">
              <a:buAutoNum type="arabicPeriod"/>
            </a:pPr>
            <a:r>
              <a:rPr lang="en-US" sz="2800" dirty="0"/>
              <a:t>Testing the survey</a:t>
            </a:r>
          </a:p>
          <a:p>
            <a:pPr marL="342900" indent="-342900">
              <a:buAutoNum type="arabicPeriod"/>
            </a:pPr>
            <a:r>
              <a:rPr lang="en-US" sz="2800" dirty="0"/>
              <a:t>Disseminating the survey</a:t>
            </a:r>
          </a:p>
          <a:p>
            <a:pPr marL="342900" indent="-342900">
              <a:buAutoNum type="arabicPeriod"/>
            </a:pPr>
            <a:r>
              <a:rPr lang="en-US" sz="2800" dirty="0"/>
              <a:t>Analysing survey results</a:t>
            </a:r>
          </a:p>
          <a:p>
            <a:pPr marL="342900" indent="-342900">
              <a:buAutoNum type="arabicPeriod"/>
            </a:pPr>
            <a:r>
              <a:rPr lang="en-US" sz="2800" dirty="0"/>
              <a:t>Closing the feedback loop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8D926-165A-C44A-C29B-2D7B4705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179" y="1803655"/>
            <a:ext cx="2914649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4"/>
    </mc:Choice>
    <mc:Fallback xmlns="">
      <p:transition spd="slow" advTm="201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85B9-7BC0-F2DB-5F56-9A7D5F64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FA1C9-1231-74DF-D8DD-908B640741B9}"/>
              </a:ext>
            </a:extLst>
          </p:cNvPr>
          <p:cNvSpPr txBox="1"/>
          <p:nvPr/>
        </p:nvSpPr>
        <p:spPr>
          <a:xfrm>
            <a:off x="671332" y="752354"/>
            <a:ext cx="74276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Defining the Purpose of the Survey: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What is the purpose of the survey?</a:t>
            </a:r>
          </a:p>
          <a:p>
            <a:r>
              <a:rPr lang="en-GB" dirty="0"/>
              <a:t>	- gain insights / knowledge</a:t>
            </a:r>
          </a:p>
          <a:p>
            <a:r>
              <a:rPr lang="en-GB" dirty="0"/>
              <a:t> 	- shape and inform a project</a:t>
            </a:r>
          </a:p>
          <a:p>
            <a:r>
              <a:rPr lang="en-GB" dirty="0"/>
              <a:t>	- provide feedback</a:t>
            </a:r>
          </a:p>
          <a:p>
            <a:r>
              <a:rPr lang="en-GB" dirty="0"/>
              <a:t>	- light-touch way to share experiences</a:t>
            </a:r>
          </a:p>
          <a:p>
            <a:r>
              <a:rPr lang="en-GB" dirty="0"/>
              <a:t>	- encourage participation in future projects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are you involving people with lived experience?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Survey to people with lived experience?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Survey designed by people with lived experience?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Survey designed by people with lived experience to people with lived experience?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212CB-1090-F54F-88D8-3EDDC86F3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103" y="893878"/>
            <a:ext cx="3055716" cy="20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29"/>
    </mc:Choice>
    <mc:Fallback xmlns="">
      <p:transition spd="slow" advTm="917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060B3-3301-12B5-A24A-2319D9755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69255-DDE3-0FC4-39E0-5D8654F7838A}"/>
              </a:ext>
            </a:extLst>
          </p:cNvPr>
          <p:cNvSpPr txBox="1"/>
          <p:nvPr/>
        </p:nvSpPr>
        <p:spPr>
          <a:xfrm>
            <a:off x="671332" y="752354"/>
            <a:ext cx="102435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Ethics and Risk Mitigations: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What do you need to consider for your own project?</a:t>
            </a:r>
          </a:p>
          <a:p>
            <a:r>
              <a:rPr lang="en-GB" dirty="0"/>
              <a:t>	- exclusion criteria?</a:t>
            </a:r>
          </a:p>
          <a:p>
            <a:r>
              <a:rPr lang="en-GB" dirty="0"/>
              <a:t> 	- signposting for support?</a:t>
            </a:r>
          </a:p>
          <a:p>
            <a:r>
              <a:rPr lang="en-GB" dirty="0"/>
              <a:t>	- do you need to include trigger warnings?</a:t>
            </a:r>
          </a:p>
          <a:p>
            <a:r>
              <a:rPr lang="en-GB" dirty="0"/>
              <a:t>	- impact of being risk-averse?</a:t>
            </a:r>
          </a:p>
          <a:p>
            <a:r>
              <a:rPr lang="en-GB" dirty="0"/>
              <a:t>	- accessibility and inclusivity?</a:t>
            </a:r>
          </a:p>
          <a:p>
            <a:r>
              <a:rPr lang="en-GB" dirty="0"/>
              <a:t>	- informed consent?</a:t>
            </a:r>
          </a:p>
          <a:p>
            <a:r>
              <a:rPr lang="en-GB" dirty="0"/>
              <a:t>	- explicit consent to share or use direct quotes</a:t>
            </a:r>
          </a:p>
          <a:p>
            <a:r>
              <a:rPr lang="en-GB" dirty="0"/>
              <a:t>	</a:t>
            </a:r>
          </a:p>
          <a:p>
            <a:endParaRPr lang="en-GB" dirty="0"/>
          </a:p>
          <a:p>
            <a:r>
              <a:rPr lang="en-GB" b="1" dirty="0"/>
              <a:t>TOP TIP: Ask people with lived experience </a:t>
            </a:r>
            <a:br>
              <a:rPr lang="en-GB" b="1" dirty="0"/>
            </a:br>
            <a:r>
              <a:rPr lang="en-GB" b="1" dirty="0"/>
              <a:t>about terminology and how identified risks</a:t>
            </a:r>
            <a:br>
              <a:rPr lang="en-GB" b="1" dirty="0"/>
            </a:br>
            <a:r>
              <a:rPr lang="en-GB" b="1" dirty="0"/>
              <a:t>can be mitigated.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FBB89-3865-3AB8-888A-E2C9AE1F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78" y="4370537"/>
            <a:ext cx="4305782" cy="17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8"/>
    </mc:Choice>
    <mc:Fallback xmlns="">
      <p:transition spd="slow" advTm="1261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7E91-15E4-FD15-A43E-A02A172E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F75C2-F1CA-BF6C-AA0F-07357F358D21}"/>
              </a:ext>
            </a:extLst>
          </p:cNvPr>
          <p:cNvSpPr txBox="1"/>
          <p:nvPr/>
        </p:nvSpPr>
        <p:spPr>
          <a:xfrm>
            <a:off x="671332" y="474345"/>
            <a:ext cx="102435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Building the survey: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the survey is updateable – give participants the option to save and return to the survey, especially if the content is heavy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you have plenty of open text questions, so participants have the option to share their insights and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Try to avoid compulsory response questions and allow participants the option to skip questions they do not wish to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asking a closed text question, follow this up with an open text question to offer participants the opportunity about why they responded in a particular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language to ensure it is accurate and 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working with people with lived experience, think about any training needs so that people can actively engage and participate in the research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Recognise that people with lived experience have professional expertise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 a final question asking for any further comments or feedback to give participants the opportunity to mention anything that is important to them that might have been missed. </a:t>
            </a:r>
          </a:p>
          <a:p>
            <a:endParaRPr lang="en-GB" dirty="0"/>
          </a:p>
          <a:p>
            <a:r>
              <a:rPr lang="en-GB" b="1" dirty="0"/>
              <a:t>TOP TIP: Remember that the survey is about understanding insights rather than producing replicable, quantifiable data!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2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1"/>
    </mc:Choice>
    <mc:Fallback xmlns="">
      <p:transition spd="slow" advTm="1350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7F7E8-7795-ABE7-EE34-55A59B39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64E6E-3698-39AE-2D50-CD5206E722BF}"/>
              </a:ext>
            </a:extLst>
          </p:cNvPr>
          <p:cNvSpPr txBox="1"/>
          <p:nvPr/>
        </p:nvSpPr>
        <p:spPr>
          <a:xfrm>
            <a:off x="671332" y="752354"/>
            <a:ext cx="10243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Testing the survey: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the length of the survey, particularly if the subject content is heavy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the opportunities to save and return to the survey are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Ask people with lived experience to test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language and terminology to make sure it is accessible, inclusive and 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all links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the survey is accessible across different devices and media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TOP TIP: Ask people with lived experience to test your survey and make changes where necessary!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95A42-CAA6-BB44-B08A-8A3465A8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376" y="3009270"/>
            <a:ext cx="2563551" cy="17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3"/>
    </mc:Choice>
    <mc:Fallback xmlns="">
      <p:transition spd="slow" advTm="562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1DE52-33E3-6F0A-3A54-D82091D82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C390F6-80F5-ED68-BA45-1E5698C104EE}"/>
              </a:ext>
            </a:extLst>
          </p:cNvPr>
          <p:cNvSpPr txBox="1"/>
          <p:nvPr/>
        </p:nvSpPr>
        <p:spPr>
          <a:xfrm>
            <a:off x="671332" y="560765"/>
            <a:ext cx="102435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Disseminating the survey: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a clear introduction statement about the purpose of the survey to ensure informed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asking sensitive questions, be upfront and tell the participant the type of questions that could be asked before they begin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Approach relevant networks and community groups to ask if people will participate or they can share in their newsletters or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 with lived experience may have access to their own networks and can share within their communities, this can help to build trust and improve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clear if you have any exclusion criteria. If someone cannot participate, explain why and, if possible, offer an alternative approach to sharing their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Ask people with lived experience where to share the survey link for innovative ideas and suggestions</a:t>
            </a:r>
          </a:p>
          <a:p>
            <a:endParaRPr lang="en-GB" b="1" dirty="0"/>
          </a:p>
          <a:p>
            <a:r>
              <a:rPr lang="en-GB" b="1" dirty="0"/>
              <a:t>TOP TIP: Make use of networks and community groups to share your survey and encourage participation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2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9"/>
    </mc:Choice>
    <mc:Fallback xmlns="">
      <p:transition spd="slow" advTm="430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098FC-1BDC-C739-84E6-513D22164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BB04-CE0C-933A-AF1F-06FCDE4F9337}"/>
              </a:ext>
            </a:extLst>
          </p:cNvPr>
          <p:cNvSpPr txBox="1"/>
          <p:nvPr/>
        </p:nvSpPr>
        <p:spPr>
          <a:xfrm>
            <a:off x="671332" y="668691"/>
            <a:ext cx="10243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Analysing survey results: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Remember that surveys with people with lived experience are different to traditional research surveys, the aim is not to produce replicable, generalisable, or quantifiable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you set aside plenty of time to analyse survey results – with more open text responses, more time will be needed to conduct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 for key themes and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Accept there may be a divergence of experiences and opinions, this will make the data richer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 for nuances in your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working with people with lived experience, think about their skills sets and comfort levels – do they need further support or training to analyse results?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Consider providing emotional support to anyone analysing the 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Think about how results can be presented and the audience they will be presented to</a:t>
            </a:r>
          </a:p>
          <a:p>
            <a:endParaRPr lang="en-GB" b="1" dirty="0"/>
          </a:p>
          <a:p>
            <a:r>
              <a:rPr lang="en-GB" b="1" dirty="0"/>
              <a:t>TOP TIP: Recognise the diverse skills sets people with lived experience may have and build these into the analysis and dissemination of findings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0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856-F708-14FA-9D56-A9629D0CF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10EA56-4EB9-D05E-C307-A37055F1D3CB}"/>
              </a:ext>
            </a:extLst>
          </p:cNvPr>
          <p:cNvSpPr txBox="1"/>
          <p:nvPr/>
        </p:nvSpPr>
        <p:spPr>
          <a:xfrm>
            <a:off x="671332" y="474345"/>
            <a:ext cx="79721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Closing the feedback loop: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People have taken the time and energy to share their stories and experiences, if appropriate build opportunities for feedback into your research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Explain clearly when and how the results will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 purpose of the survey is to receive feedback, explain how this feedback has impacted the research project and what changes have been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Think about further opportunities for people to be involved in the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changes cannot  be made, be open and honest and explain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possible, provide a timeline about the next steps and keep people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Offer participants the opportunity to sign up to updates about the project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TOP TIP: Ensure communications are authentic and thank people for their time!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FFDA9-2509-A1E1-9748-186B99B4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551" y="2447968"/>
            <a:ext cx="29146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37"/>
    </mc:Choice>
    <mc:Fallback xmlns="">
      <p:transition spd="slow" advTm="50537"/>
    </mc:Fallback>
  </mc:AlternateContent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969</Words>
  <Application>Microsoft Office PowerPoint</Application>
  <PresentationFormat>Widescreen</PresentationFormat>
  <Paragraphs>106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Introduction to  Survey Design  for People with Lived Experience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Gil Dekel</cp:lastModifiedBy>
  <cp:revision>23</cp:revision>
  <dcterms:created xsi:type="dcterms:W3CDTF">2020-05-12T14:44:09Z</dcterms:created>
  <dcterms:modified xsi:type="dcterms:W3CDTF">2025-06-09T09:10:16Z</dcterms:modified>
</cp:coreProperties>
</file>